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2"/>
  </p:notesMasterIdLst>
  <p:sldIdLst>
    <p:sldId id="257" r:id="rId5"/>
    <p:sldId id="264" r:id="rId6"/>
    <p:sldId id="259" r:id="rId7"/>
    <p:sldId id="274" r:id="rId8"/>
    <p:sldId id="273" r:id="rId9"/>
    <p:sldId id="271" r:id="rId10"/>
    <p:sldId id="262" r:id="rId11"/>
    <p:sldId id="267" r:id="rId12"/>
    <p:sldId id="265" r:id="rId13"/>
    <p:sldId id="269" r:id="rId14"/>
    <p:sldId id="261" r:id="rId15"/>
    <p:sldId id="275" r:id="rId16"/>
    <p:sldId id="276" r:id="rId17"/>
    <p:sldId id="277" r:id="rId18"/>
    <p:sldId id="278" r:id="rId19"/>
    <p:sldId id="27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DB606-3CBF-48F8-8B2B-D5C5382B646A}" v="2754" vWet="2756" dt="2024-03-05T10:22:42.880"/>
    <p1510:client id="{31269A76-54CE-6B38-5F21-FF0745D76753}" v="1051" dt="2024-03-05T09:44:34.159"/>
    <p1510:client id="{CF9A5031-D609-41F4-8638-871C9270B49F}" v="5142" dt="2024-03-05T22:42:23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14E0B-4141-4656-A3C4-F4891322758C}" type="datetimeFigureOut">
              <a:t>05/03/2024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1D8D9-F02C-4375-B8E3-137BE05F429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1D8D9-F02C-4375-B8E3-137BE05F429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8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1D8D9-F02C-4375-B8E3-137BE05F429F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A1FC5DA-D9BD-44E9-AE88-DCFCA07D49CA}" type="datetime1">
              <a:rPr lang="pt-PT" smtClean="0"/>
              <a:t>05/03/2024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703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1BC0-7F78-4F29-896E-DD8D8C24A8A3}" type="datetime1">
              <a:rPr lang="pt-PT" smtClean="0"/>
              <a:t>05/03/2024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832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06C7-D6EF-4C5A-99DF-3EE5B7CC328B}" type="datetime1">
              <a:rPr lang="pt-PT" smtClean="0"/>
              <a:t>05/03/2024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981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B1938-86FF-4737-9AD1-0A5F8E9D04EB}" type="datetime1">
              <a:rPr lang="pt-PT" smtClean="0"/>
              <a:t>05/03/2024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0742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32DDA-41FB-4EE5-B364-D7AC7EF5FB30}" type="datetime1">
              <a:rPr lang="pt-PT" smtClean="0"/>
              <a:t>05/03/2024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9393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8444A-521F-42D8-9D30-7F7E5740B9F3}" type="datetime1">
              <a:rPr lang="pt-PT" smtClean="0"/>
              <a:t>05/03/2024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7357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BA43F-7F0C-40B0-A2CB-AAD647AB5DD5}" type="datetime1">
              <a:rPr lang="pt-PT" smtClean="0"/>
              <a:t>05/03/2024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8352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D588-BBA4-4F59-BBFD-B54DA6548AC4}" type="datetime1">
              <a:rPr lang="pt-PT" smtClean="0"/>
              <a:t>05/03/2024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4921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C5B7-124F-49BB-84D3-78CF182955A7}" type="datetime1">
              <a:rPr lang="pt-PT" smtClean="0"/>
              <a:t>05/03/2024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606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AD2E-2AB7-4A4A-96AD-77A699628A71}" type="datetime1">
              <a:rPr lang="pt-PT" smtClean="0"/>
              <a:t>05/03/2024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641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67FA-E178-4F43-9340-DB1CA1C9877D}" type="datetime1">
              <a:rPr lang="pt-PT" smtClean="0"/>
              <a:t>05/03/2024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331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329F-6C55-4D37-8C6D-C42DE96D5692}" type="datetime1">
              <a:rPr lang="pt-PT" smtClean="0"/>
              <a:t>05/03/2024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050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9910-D335-4088-8044-236506639622}" type="datetime1">
              <a:rPr lang="pt-PT" smtClean="0"/>
              <a:t>05/03/2024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481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5321-D276-4DF2-AD6E-824DC518057F}" type="datetime1">
              <a:rPr lang="pt-PT" smtClean="0"/>
              <a:t>05/03/2024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865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C58F-51CC-422F-A91F-D9CD918E1B82}" type="datetime1">
              <a:rPr lang="pt-PT" smtClean="0"/>
              <a:t>05/03/2024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776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B70F-F690-44FA-B291-413600ECF137}" type="datetime1">
              <a:rPr lang="pt-PT" smtClean="0"/>
              <a:t>05/03/2024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91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851E-C887-4CB2-B4E4-198D3F5AD106}" type="datetime1">
              <a:rPr lang="pt-PT" smtClean="0"/>
              <a:t>05/03/2024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7606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8F59A-2E02-43CF-A615-6800570DB80D}" type="datetime1">
              <a:rPr lang="pt-PT" smtClean="0"/>
              <a:t>05/03/2024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E418E-1D1A-4136-8A60-E4EE38DB60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0815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FB0A2-CF26-B8F2-0AF2-65EE468B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080" y="1239407"/>
            <a:ext cx="4487332" cy="735385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000">
                <a:latin typeface="TW Cen MT"/>
                <a:cs typeface="Arial"/>
              </a:rPr>
              <a:t>ZeroZero.pt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C0622A-EFE5-6F3C-8CDE-9FB1FBABC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499858"/>
            <a:ext cx="4844521" cy="30518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000" cap="all">
                <a:latin typeface="TW Cen MT"/>
                <a:cs typeface="Arial"/>
              </a:rPr>
              <a:t>HUMAN-COMPUTER INTERACTION</a:t>
            </a:r>
            <a:endParaRPr lang="en-US" sz="2000">
              <a:latin typeface="TW Cen MT"/>
              <a:cs typeface="Arial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cap="all">
                <a:latin typeface="TW Cen MT"/>
                <a:cs typeface="Arial"/>
              </a:rPr>
              <a:t>ASSIGNMENT 1 - P3</a:t>
            </a:r>
            <a:endParaRPr lang="en-US" sz="2000">
              <a:latin typeface="TW Cen MT"/>
              <a:cs typeface="Arial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cap="all">
                <a:latin typeface="TW Cen MT"/>
                <a:cs typeface="Arial"/>
              </a:rPr>
              <a:t>05/03/2024</a:t>
            </a:r>
            <a:endParaRPr lang="en-US" sz="2000">
              <a:latin typeface="TW Cen MT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cap="all">
              <a:latin typeface="TW Cen MT"/>
              <a:cs typeface="Arial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cap="all">
                <a:latin typeface="TW Cen MT"/>
                <a:cs typeface="Arial"/>
              </a:rPr>
              <a:t>Alexandre Martins (103552) LECI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cap="all">
                <a:latin typeface="TW Cen MT"/>
                <a:cs typeface="Arial"/>
              </a:rPr>
              <a:t>Bruno Gomes (103320) LECI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cap="all">
                <a:latin typeface="TW Cen MT"/>
                <a:cs typeface="Arial"/>
              </a:rPr>
              <a:t>João Gonçalves (98287) </a:t>
            </a:r>
            <a:r>
              <a:rPr lang="en-US" sz="2000" cap="all" err="1">
                <a:latin typeface="TW Cen MT"/>
                <a:cs typeface="Arial"/>
              </a:rPr>
              <a:t>mecT</a:t>
            </a:r>
            <a:endParaRPr lang="en-US" sz="2000" cap="all">
              <a:latin typeface="TW Cen MT"/>
              <a:cs typeface="Arial"/>
            </a:endParaRPr>
          </a:p>
        </p:txBody>
      </p:sp>
      <p:pic>
        <p:nvPicPr>
          <p:cNvPr id="8" name="Picture 7" descr="zerozero.pt: 11.º aniversário :: zerozero.pt">
            <a:extLst>
              <a:ext uri="{FF2B5EF4-FFF2-40B4-BE49-F238E27FC236}">
                <a16:creationId xmlns:a16="http://schemas.microsoft.com/office/drawing/2014/main" id="{71C2D6E9-368C-9D5F-9910-AC99FD7FD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688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8FC14-9F98-0213-1C56-335F44D7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1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7545A0-5325-E985-810B-4CA6518B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892" y="1086145"/>
            <a:ext cx="2871979" cy="10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82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EFD2E-13C5-9B70-7C3B-2126755DE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E6D4-7470-8140-5714-69A6C26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Severity table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33B6F6F-C6B9-62A5-FE99-170F4FB284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170189"/>
              </p:ext>
            </p:extLst>
          </p:nvPr>
        </p:nvGraphicFramePr>
        <p:xfrm>
          <a:off x="1141413" y="1890810"/>
          <a:ext cx="9905976" cy="375755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8338">
                  <a:extLst>
                    <a:ext uri="{9D8B030D-6E8A-4147-A177-3AD203B41FA5}">
                      <a16:colId xmlns:a16="http://schemas.microsoft.com/office/drawing/2014/main" val="1245331005"/>
                    </a:ext>
                  </a:extLst>
                </a:gridCol>
                <a:gridCol w="1993769">
                  <a:extLst>
                    <a:ext uri="{9D8B030D-6E8A-4147-A177-3AD203B41FA5}">
                      <a16:colId xmlns:a16="http://schemas.microsoft.com/office/drawing/2014/main" val="212149919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04320089"/>
                    </a:ext>
                  </a:extLst>
                </a:gridCol>
                <a:gridCol w="2313432">
                  <a:extLst>
                    <a:ext uri="{9D8B030D-6E8A-4147-A177-3AD203B41FA5}">
                      <a16:colId xmlns:a16="http://schemas.microsoft.com/office/drawing/2014/main" val="2008805440"/>
                    </a:ext>
                  </a:extLst>
                </a:gridCol>
                <a:gridCol w="1418757">
                  <a:extLst>
                    <a:ext uri="{9D8B030D-6E8A-4147-A177-3AD203B41FA5}">
                      <a16:colId xmlns:a16="http://schemas.microsoft.com/office/drawing/2014/main" val="3528556297"/>
                    </a:ext>
                  </a:extLst>
                </a:gridCol>
              </a:tblGrid>
              <a:tr h="281634">
                <a:tc>
                  <a:txBody>
                    <a:bodyPr/>
                    <a:lstStyle/>
                    <a:p>
                      <a:pPr algn="ctr"/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Alexandre Martins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Bruno Gomes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João Gonçalves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Median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431239"/>
                  </a:ext>
                </a:extLst>
              </a:tr>
              <a:tr h="69336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Tw Cen MT"/>
                        </a:rPr>
                        <a:t>User Control and Freedom</a:t>
                      </a:r>
                      <a:endParaRPr 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926281"/>
                  </a:ext>
                </a:extLst>
              </a:tr>
              <a:tr h="6278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Tw Cen MT"/>
                        </a:rPr>
                        <a:t>Consistency and Standards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779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Tw Cen MT"/>
                        </a:rPr>
                        <a:t>Recognition Rather than Recall</a:t>
                      </a:r>
                      <a:endParaRPr lang="en-GB" sz="1800" b="1" i="0" u="none" strike="noStrike" noProof="0">
                        <a:solidFill>
                          <a:schemeClr val="bg1"/>
                        </a:solidFill>
                        <a:latin typeface="Tw Cen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9449"/>
                  </a:ext>
                </a:extLst>
              </a:tr>
              <a:tr h="50018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Tw Cen MT"/>
                        </a:rPr>
                        <a:t>Flexibility and Efficiency of Use</a:t>
                      </a:r>
                      <a:endParaRPr lang="en-GB" sz="1800" b="1" i="0" u="none" strike="noStrike" noProof="0">
                        <a:solidFill>
                          <a:schemeClr val="bg1"/>
                        </a:solidFill>
                        <a:latin typeface="Tw Cen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556217"/>
                  </a:ext>
                </a:extLst>
              </a:tr>
              <a:tr h="778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Aesthetic and Minimalist Design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2.66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78884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D9D3B-93A2-950E-596B-D260D2E3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441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6A45-4951-000A-85ED-38EC7BE2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Cognitive walkthrough</a:t>
            </a:r>
          </a:p>
        </p:txBody>
      </p:sp>
      <p:pic>
        <p:nvPicPr>
          <p:cNvPr id="4" name="Graphic 6" descr="A group of people standing in front of a large screen&#10;&#10;Description automatically generated">
            <a:extLst>
              <a:ext uri="{FF2B5EF4-FFF2-40B4-BE49-F238E27FC236}">
                <a16:creationId xmlns:a16="http://schemas.microsoft.com/office/drawing/2014/main" id="{ED8AEBD9-372B-6331-38B5-8D709D566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6516" y="2249486"/>
            <a:ext cx="3884337" cy="37580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D275F1-7EFE-0FB5-FE84-99EA7F65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598" y="1846364"/>
            <a:ext cx="4710683" cy="354171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600"/>
          </a:p>
          <a:p>
            <a:pPr>
              <a:lnSpc>
                <a:spcPct val="110000"/>
              </a:lnSpc>
            </a:pPr>
            <a:r>
              <a:rPr lang="en-US" sz="1600"/>
              <a:t>Let’s consider a simple task, where a young football fan wants to check the Portugal squad that won the European Championship of 2016;</a:t>
            </a:r>
          </a:p>
          <a:p>
            <a:pPr>
              <a:lnSpc>
                <a:spcPct val="110000"/>
              </a:lnSpc>
            </a:pPr>
            <a:r>
              <a:rPr lang="en-US" sz="1600"/>
              <a:t>The user is used to access information quickly and expects an intuitive interface;</a:t>
            </a:r>
          </a:p>
          <a:p>
            <a:pPr>
              <a:lnSpc>
                <a:spcPct val="110000"/>
              </a:lnSpc>
            </a:pPr>
            <a:r>
              <a:rPr lang="en-US" sz="1600"/>
              <a:t>This user never visited this website;</a:t>
            </a:r>
          </a:p>
          <a:p>
            <a:pPr>
              <a:lnSpc>
                <a:spcPct val="110000"/>
              </a:lnSpc>
            </a:pPr>
            <a:endParaRPr lang="en-US" sz="1600"/>
          </a:p>
          <a:p>
            <a:pPr>
              <a:lnSpc>
                <a:spcPct val="110000"/>
              </a:lnSpc>
            </a:pPr>
            <a:r>
              <a:rPr lang="en-US" sz="1600"/>
              <a:t>For each step of this task, two questions should be considered:</a:t>
            </a:r>
          </a:p>
          <a:p>
            <a:pPr lvl="1">
              <a:lnSpc>
                <a:spcPct val="110000"/>
              </a:lnSpc>
            </a:pPr>
            <a:r>
              <a:rPr lang="en-US" sz="1600"/>
              <a:t>Q1: will the user know what to do at this step?</a:t>
            </a:r>
            <a:br>
              <a:rPr lang="en-US" sz="1600"/>
            </a:br>
            <a:r>
              <a:rPr lang="en-US" sz="1600"/>
              <a:t>Q2: if the user does the right thing, will they know that they did the right thing, and are making progress towards their goal?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5C43E-87A6-0DF6-D670-7D86B91F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887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A9CDB-546F-9A66-A86D-5C2A9DCE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/>
              <a:t>First step – find out where to go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41ED4A-6E9D-DDD5-8B0E-C8AD3ECC8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24" y="2249487"/>
            <a:ext cx="5278010" cy="3876010"/>
          </a:xfrm>
        </p:spPr>
        <p:txBody>
          <a:bodyPr anchor="ctr">
            <a:normAutofit/>
          </a:bodyPr>
          <a:lstStyle/>
          <a:p>
            <a:r>
              <a:rPr lang="en-US" sz="1800"/>
              <a:t>A1: Maybe, with plenty of information, the user should search the desired result by trial and error;</a:t>
            </a:r>
          </a:p>
          <a:p>
            <a:r>
              <a:rPr lang="en-US" sz="1800"/>
              <a:t>A2: Yes, only if the user finds the competitions tab;  </a:t>
            </a:r>
          </a:p>
          <a:p>
            <a:endParaRPr lang="en-US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BE99F15-BD4A-2926-3867-6A97415C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454"/>
          <a:stretch/>
        </p:blipFill>
        <p:spPr>
          <a:xfrm>
            <a:off x="6096000" y="2249486"/>
            <a:ext cx="5330539" cy="3490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B4F49-C455-05D2-0EB5-BF413AFE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440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D45E9-97DF-9001-33D6-A8CE4697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/>
              <a:t>Second step – Choose the competiton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067388-C8EB-524E-3009-7C157464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78433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sz="1800"/>
              <a:t>A1: Yes, the user will only have to choose the desired competition;</a:t>
            </a:r>
          </a:p>
          <a:p>
            <a:r>
              <a:rPr lang="en-US" sz="1800"/>
              <a:t>A2:  Yes,  because the user will be presented with the details of the most recent European Championship;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490475-0F0F-9015-909B-71C7A7F8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5065"/>
            <a:ext cx="5296806" cy="3608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B431A-430A-9775-7BA9-A3509F62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132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D055C-F9FE-11D8-8EFE-EF714524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/>
              <a:t>THIRD-STEP – choose THE COMPETITION YEAR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FE31E-47AC-41FC-1DA6-E621CA20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sz="1800"/>
              <a:t>A1: Yes, this step is obvious, the user gets presented with a  dropdown to choose the year of the competition;</a:t>
            </a:r>
          </a:p>
          <a:p>
            <a:r>
              <a:rPr lang="en-US" sz="1800"/>
              <a:t>A2: Yes, the user will have access to various statistic about a certain edition of the competition;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B936A90-646B-FB1A-4E41-757284AB8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003"/>
          <a:stretch/>
        </p:blipFill>
        <p:spPr>
          <a:xfrm>
            <a:off x="6096000" y="2249487"/>
            <a:ext cx="5330539" cy="3490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C82164-D61A-ACAE-5166-537FE1EE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778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FE3E8-3668-64DE-399C-3CE679F9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Fourth step – Find Portugal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849FE5-85C8-E103-8187-E673C210F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8488"/>
            <a:ext cx="4660706" cy="3960496"/>
          </a:xfrm>
        </p:spPr>
        <p:txBody>
          <a:bodyPr>
            <a:normAutofit/>
          </a:bodyPr>
          <a:lstStyle/>
          <a:p>
            <a:endParaRPr lang="pt-PT" sz="1800"/>
          </a:p>
          <a:p>
            <a:pPr marL="0" indent="0">
              <a:buNone/>
            </a:pPr>
            <a:endParaRPr lang="pt-PT" sz="1800"/>
          </a:p>
          <a:p>
            <a:r>
              <a:rPr lang="pt-PT" sz="1800"/>
              <a:t>A1: No, this part is not intuitive, the user will have to search thorougly to see the squad;</a:t>
            </a:r>
          </a:p>
          <a:p>
            <a:r>
              <a:rPr lang="pt-PT" sz="1800"/>
              <a:t>A2: Maybe, the user will have to scroll down some more to see the desired results;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2CD587-72F8-9077-0D81-A1A226B9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065" y="2243768"/>
            <a:ext cx="5117830" cy="3704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F0879-9F78-73EB-84D9-CC786F37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25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85B7C-C04F-B436-2DBE-08395520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FIFTH STEP – check the squad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B99041-2C11-95D2-478F-5F4462D67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48110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PT" sz="1800"/>
          </a:p>
          <a:p>
            <a:pPr marL="0" indent="0">
              <a:buNone/>
            </a:pPr>
            <a:endParaRPr lang="pt-PT" sz="1800"/>
          </a:p>
          <a:p>
            <a:r>
              <a:rPr lang="pt-PT" sz="1800"/>
              <a:t>A1: Yes, this part is obvious, the user gets to see the players names;</a:t>
            </a:r>
          </a:p>
          <a:p>
            <a:r>
              <a:rPr lang="pt-PT" sz="1800"/>
              <a:t>A2: Yes, here the user will definitely know he did the right thing even though there should be images of the faces of each player;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90C564-7F80-68B4-0176-C912B2F1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414" y="1869250"/>
            <a:ext cx="4877223" cy="43702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DC198-D9FB-E778-0BDA-CFAF28DE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62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C887-AF83-74E3-9E07-A0B86AC1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>
                <a:latin typeface="TW Cen MT"/>
                <a:cs typeface="Arial"/>
              </a:rPr>
              <a:t>Positive aspects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D1E623-098C-967D-19D0-159BCCD9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35" y="2249487"/>
            <a:ext cx="5222813" cy="176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88039F0-7B99-8FF6-9CC4-6A0AEA23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835" y="4365685"/>
            <a:ext cx="5222813" cy="600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0246-E2BA-1FCE-E7BA-D6ACC0AA7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0" y="2249487"/>
            <a:ext cx="6012832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latin typeface="TW Cen MT"/>
              <a:cs typeface="Arial"/>
            </a:endParaRPr>
          </a:p>
          <a:p>
            <a:r>
              <a:rPr lang="en-US" sz="1800">
                <a:latin typeface="TW Cen MT"/>
                <a:cs typeface="Arial"/>
              </a:rPr>
              <a:t>Good search bar;</a:t>
            </a:r>
          </a:p>
          <a:p>
            <a:r>
              <a:rPr lang="en-US" sz="1800">
                <a:latin typeface="TW Cen MT"/>
                <a:cs typeface="Arial"/>
              </a:rPr>
              <a:t>Intuitive navbar;</a:t>
            </a:r>
          </a:p>
          <a:p>
            <a:r>
              <a:rPr lang="en-US" sz="1800">
                <a:latin typeface="TW Cen MT"/>
                <a:cs typeface="Arial"/>
              </a:rPr>
              <a:t>Error Prevention;</a:t>
            </a:r>
          </a:p>
          <a:p>
            <a:r>
              <a:rPr lang="en-US" sz="1800">
                <a:ea typeface="+mn-lt"/>
                <a:cs typeface="+mn-lt"/>
              </a:rPr>
              <a:t>Pop-up buttons are used;</a:t>
            </a:r>
            <a:endParaRPr lang="en-US" sz="1800">
              <a:latin typeface="TW Cen MT"/>
              <a:cs typeface="Arial"/>
            </a:endParaRPr>
          </a:p>
          <a:p>
            <a:endParaRPr lang="en-US">
              <a:latin typeface="TW Cen MT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C5A36-2832-044F-03C9-EA4029BD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74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B304-3CFD-EDCA-1731-4DAA4697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What is </a:t>
            </a:r>
            <a:r>
              <a:rPr lang="en-US" err="1">
                <a:latin typeface="Arial"/>
                <a:cs typeface="Arial"/>
              </a:rPr>
              <a:t>zerozero</a:t>
            </a:r>
            <a:r>
              <a:rPr lang="en-US">
                <a:latin typeface="Arial"/>
                <a:cs typeface="Arial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02DEE-D408-E1B9-2C4E-1E975E12E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>
                <a:latin typeface="TW Cen MT"/>
                <a:cs typeface="Arial"/>
              </a:rPr>
              <a:t>Football news</a:t>
            </a:r>
          </a:p>
          <a:p>
            <a:pPr>
              <a:lnSpc>
                <a:spcPct val="110000"/>
              </a:lnSpc>
            </a:pPr>
            <a:endParaRPr lang="en-US" sz="1800">
              <a:latin typeface="TW Cen MT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1800">
                <a:latin typeface="TW Cen MT"/>
                <a:cs typeface="Arial"/>
              </a:rPr>
              <a:t>Statistics about different teams, players, and competitions</a:t>
            </a:r>
          </a:p>
          <a:p>
            <a:pPr>
              <a:lnSpc>
                <a:spcPct val="110000"/>
              </a:lnSpc>
            </a:pPr>
            <a:endParaRPr lang="en-US" sz="1800">
              <a:latin typeface="TW Cen MT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1800">
                <a:latin typeface="TW Cen MT"/>
                <a:cs typeface="Arial"/>
              </a:rPr>
              <a:t>Live scores of the matches</a:t>
            </a:r>
          </a:p>
          <a:p>
            <a:pPr>
              <a:lnSpc>
                <a:spcPct val="110000"/>
              </a:lnSpc>
            </a:pPr>
            <a:endParaRPr lang="en-US" sz="1800">
              <a:latin typeface="TW Cen MT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1800">
                <a:latin typeface="TW Cen MT"/>
                <a:cs typeface="Arial"/>
              </a:rPr>
              <a:t>Targeted at football lovers</a:t>
            </a:r>
          </a:p>
          <a:p>
            <a:pPr>
              <a:lnSpc>
                <a:spcPct val="110000"/>
              </a:lnSpc>
            </a:pPr>
            <a:endParaRPr lang="en-US" sz="1800">
              <a:latin typeface="TW Cen MT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>
              <a:latin typeface="TW Cen MT"/>
              <a:cs typeface="Arial"/>
            </a:endParaRPr>
          </a:p>
        </p:txBody>
      </p:sp>
      <p:pic>
        <p:nvPicPr>
          <p:cNvPr id="41" name="Picture 40" descr="Football ball in goal">
            <a:extLst>
              <a:ext uri="{FF2B5EF4-FFF2-40B4-BE49-F238E27FC236}">
                <a16:creationId xmlns:a16="http://schemas.microsoft.com/office/drawing/2014/main" id="{10D589D7-6195-0FD6-D5E9-B842BDA41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7" r="37200" b="-3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DD98C-9EF4-3F98-2C6E-C63BA43B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162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6A03-F22D-C66D-E652-28A53437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W Cen MT"/>
                <a:cs typeface="Arial"/>
              </a:rPr>
              <a:t>WHY DID WE CHOOSE “ZEROZERO”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B732-0CAA-7E68-D46D-3DEE3916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961" y="2592924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TW Cen MT"/>
                <a:cs typeface="Arial"/>
              </a:rPr>
              <a:t>Absurd amount of information;</a:t>
            </a:r>
          </a:p>
          <a:p>
            <a:r>
              <a:rPr lang="en-US" sz="1800">
                <a:latin typeface="TW Cen MT"/>
                <a:cs typeface="Arial"/>
              </a:rPr>
              <a:t>Confusing navigation;</a:t>
            </a:r>
          </a:p>
          <a:p>
            <a:r>
              <a:rPr lang="en-US" sz="1800">
                <a:solidFill>
                  <a:srgbClr val="ECECEC"/>
                </a:solidFill>
                <a:latin typeface="TW Cen MT"/>
                <a:ea typeface="+mn-lt"/>
                <a:cs typeface="Arial"/>
              </a:rPr>
              <a:t>Cluttered layout;</a:t>
            </a:r>
          </a:p>
          <a:p>
            <a:r>
              <a:rPr lang="en-US" sz="1800">
                <a:solidFill>
                  <a:srgbClr val="ECECEC"/>
                </a:solidFill>
                <a:latin typeface="TW Cen MT"/>
                <a:ea typeface="+mn-lt"/>
                <a:cs typeface="Arial"/>
              </a:rPr>
              <a:t>Inconsistent design elements.</a:t>
            </a:r>
            <a:endParaRPr lang="en-US" sz="1800">
              <a:latin typeface="TW Cen MT"/>
              <a:cs typeface="Arial"/>
            </a:endParaRPr>
          </a:p>
          <a:p>
            <a:endParaRPr lang="en-US">
              <a:latin typeface="TW Cen MT"/>
              <a:cs typeface="Arial"/>
            </a:endParaRPr>
          </a:p>
          <a:p>
            <a:endParaRPr lang="en-US">
              <a:latin typeface="TW Cen MT"/>
              <a:cs typeface="Arial"/>
            </a:endParaRPr>
          </a:p>
        </p:txBody>
      </p:sp>
      <p:pic>
        <p:nvPicPr>
          <p:cNvPr id="4" name="Graphic 3" descr="how to create a process map">
            <a:extLst>
              <a:ext uri="{FF2B5EF4-FFF2-40B4-BE49-F238E27FC236}">
                <a16:creationId xmlns:a16="http://schemas.microsoft.com/office/drawing/2014/main" id="{8936EA40-6125-E7E3-28A1-D24A4CE8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1142" y="1638300"/>
            <a:ext cx="5619135" cy="42204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DDCF8-5996-F3C3-DB73-00FDEE0C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49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1A45-2280-B31C-6ACF-A9D5CCE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184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TW Cen MT"/>
                <a:cs typeface="Arial"/>
              </a:rPr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83F0-A325-3C6C-4D0E-CEF8825A4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51" y="2091149"/>
            <a:ext cx="5844027" cy="354171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>
                <a:latin typeface="TW Cen MT"/>
                <a:ea typeface="+mn-lt"/>
                <a:cs typeface="Arial"/>
              </a:rPr>
              <a:t>Analytical methods to evaluate the usability of the system. </a:t>
            </a:r>
          </a:p>
          <a:p>
            <a:pPr>
              <a:lnSpc>
                <a:spcPct val="110000"/>
              </a:lnSpc>
            </a:pPr>
            <a:r>
              <a:rPr lang="en-US" sz="1800">
                <a:latin typeface="TW Cen MT"/>
                <a:ea typeface="+mn-lt"/>
                <a:cs typeface="Arial"/>
              </a:rPr>
              <a:t>Find problems: 10 Usability Heuristics for User Interface Design.</a:t>
            </a:r>
          </a:p>
          <a:p>
            <a:pPr>
              <a:lnSpc>
                <a:spcPct val="110000"/>
              </a:lnSpc>
            </a:pPr>
            <a:r>
              <a:rPr lang="en-US" sz="1800">
                <a:latin typeface="TW Cen MT"/>
                <a:ea typeface="+mn-lt"/>
                <a:cs typeface="Arial"/>
              </a:rPr>
              <a:t>Rate: Severity Ratings for Usability Problems.</a:t>
            </a:r>
          </a:p>
          <a:p>
            <a:pPr>
              <a:lnSpc>
                <a:spcPct val="110000"/>
              </a:lnSpc>
            </a:pPr>
            <a:r>
              <a:rPr lang="en-US" sz="1800">
                <a:latin typeface="TW Cen MT"/>
                <a:ea typeface="+mn-lt"/>
                <a:cs typeface="Arial"/>
              </a:rPr>
              <a:t>Cognitive walkthroughs: Streamlined Cognitive Walkthrough.</a:t>
            </a:r>
            <a:endParaRPr lang="en-US" sz="1800">
              <a:latin typeface="TW Cen MT"/>
              <a:cs typeface="Arial"/>
            </a:endParaRPr>
          </a:p>
        </p:txBody>
      </p:sp>
      <p:pic>
        <p:nvPicPr>
          <p:cNvPr id="5" name="Graphic 4" descr="guide through the business processes">
            <a:extLst>
              <a:ext uri="{FF2B5EF4-FFF2-40B4-BE49-F238E27FC236}">
                <a16:creationId xmlns:a16="http://schemas.microsoft.com/office/drawing/2014/main" id="{F62E1AE7-0CC2-D9A6-F249-DBEB74CC3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780" y="1972935"/>
            <a:ext cx="5046561" cy="3780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298B-4F0E-ED18-BF56-022C0862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161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D051-DBEA-E014-9E2B-4208AAF74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2AA2-0815-A25F-0C77-DF8B3C24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>
                <a:latin typeface="TW Cen MT"/>
                <a:cs typeface="Arial"/>
              </a:rPr>
              <a:t>heuristic</a:t>
            </a:r>
          </a:p>
        </p:txBody>
      </p:sp>
      <p:pic>
        <p:nvPicPr>
          <p:cNvPr id="6" name="Picture 5" descr="A screenshot of a sports website&#10;&#10;Description automatically generated">
            <a:extLst>
              <a:ext uri="{FF2B5EF4-FFF2-40B4-BE49-F238E27FC236}">
                <a16:creationId xmlns:a16="http://schemas.microsoft.com/office/drawing/2014/main" id="{82914744-8D7C-E0B8-1D6A-C3754E7D4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9" t="3030" r="3405" b="43561"/>
          <a:stretch/>
        </p:blipFill>
        <p:spPr>
          <a:xfrm>
            <a:off x="6183559" y="1518531"/>
            <a:ext cx="5350812" cy="1472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3A4A18BD-5542-4379-030D-A3F5967EA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4" r="4589" b="280"/>
          <a:stretch/>
        </p:blipFill>
        <p:spPr>
          <a:xfrm>
            <a:off x="6179825" y="3137751"/>
            <a:ext cx="5356327" cy="2315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CD59275F-09A1-9F5F-ABBD-056EFCD8F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4200000">
            <a:off x="7838802" y="1607100"/>
            <a:ext cx="1791222" cy="18016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1F17EB1-76E5-D789-7A2C-8D5508E17904}"/>
              </a:ext>
            </a:extLst>
          </p:cNvPr>
          <p:cNvSpPr/>
          <p:nvPr/>
        </p:nvSpPr>
        <p:spPr>
          <a:xfrm>
            <a:off x="9407577" y="1673499"/>
            <a:ext cx="795617" cy="616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90BD26-6830-1A74-523A-CE739CBE02C2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4844521" cy="331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latin typeface="TW Cen MT"/>
                <a:cs typeface="Arial"/>
              </a:rPr>
              <a:t>3 – </a:t>
            </a:r>
            <a:r>
              <a:rPr lang="en-US" b="1">
                <a:latin typeface="TW Cen MT"/>
                <a:ea typeface="+mn-lt"/>
                <a:cs typeface="Arial"/>
              </a:rPr>
              <a:t>User Control and Freedom</a:t>
            </a:r>
            <a:endParaRPr lang="en-US">
              <a:latin typeface="TW Cen MT"/>
              <a:cs typeface="Arial"/>
            </a:endParaRPr>
          </a:p>
          <a:p>
            <a:pPr marL="0" indent="0">
              <a:buNone/>
            </a:pPr>
            <a:endParaRPr lang="en-US" sz="2000" b="1">
              <a:latin typeface="TW Cen MT"/>
              <a:cs typeface="Arial"/>
            </a:endParaRPr>
          </a:p>
          <a:p>
            <a:pPr marL="0" indent="0">
              <a:buNone/>
            </a:pPr>
            <a:r>
              <a:rPr lang="en-US" sz="1900" b="1">
                <a:latin typeface="TW Cen MT"/>
                <a:cs typeface="Arial"/>
              </a:rPr>
              <a:t>Why?</a:t>
            </a:r>
          </a:p>
          <a:p>
            <a:r>
              <a:rPr lang="en-US" sz="1900">
                <a:latin typeface="TW Cen MT"/>
                <a:cs typeface="Arial"/>
              </a:rPr>
              <a:t>After entering "APOSTAS" a new page </a:t>
            </a:r>
            <a:br>
              <a:rPr lang="en-US" sz="1900">
                <a:latin typeface="TW Cen MT"/>
                <a:cs typeface="Arial"/>
              </a:rPr>
            </a:br>
            <a:r>
              <a:rPr lang="en-US" sz="1900">
                <a:latin typeface="TW Cen MT"/>
                <a:cs typeface="Arial"/>
              </a:rPr>
              <a:t>opens and we can't get back to the home </a:t>
            </a:r>
            <a:br>
              <a:rPr lang="en-US" sz="1900">
                <a:latin typeface="TW Cen MT"/>
                <a:cs typeface="Arial"/>
              </a:rPr>
            </a:br>
            <a:r>
              <a:rPr lang="en-US" sz="1900">
                <a:latin typeface="TW Cen MT"/>
                <a:cs typeface="Arial"/>
              </a:rPr>
              <a:t>page. </a:t>
            </a:r>
          </a:p>
          <a:p>
            <a:endParaRPr lang="en-US" sz="2100" b="1">
              <a:latin typeface="TW Cen MT"/>
              <a:cs typeface="Arial"/>
            </a:endParaRPr>
          </a:p>
          <a:p>
            <a:pPr marL="0" indent="0">
              <a:buNone/>
            </a:pPr>
            <a:r>
              <a:rPr lang="en-US" sz="1900" b="1">
                <a:latin typeface="TW Cen MT"/>
                <a:cs typeface="Arial"/>
              </a:rPr>
              <a:t>Severity: 3</a:t>
            </a:r>
            <a:r>
              <a:rPr lang="en-US" sz="1900">
                <a:latin typeface="TW Cen MT"/>
                <a:cs typeface="Arial"/>
              </a:rPr>
              <a:t> - </a:t>
            </a:r>
            <a:r>
              <a:rPr lang="en-US" sz="1900">
                <a:latin typeface="TW Cen MT"/>
                <a:ea typeface="+mn-lt"/>
                <a:cs typeface="Arial"/>
              </a:rPr>
              <a:t>Major usability problem</a:t>
            </a:r>
            <a:endParaRPr lang="en-US" sz="1900">
              <a:solidFill>
                <a:srgbClr val="FFFFFF"/>
              </a:solidFill>
              <a:latin typeface="TW Cen MT"/>
              <a:ea typeface="+mn-lt"/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>
              <a:latin typeface="TW Cen MT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E6B9E-3A5D-E08C-9D70-A8827BED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433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D051-DBEA-E014-9E2B-4208AAF74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A885-F0B2-963F-718E-6422B90FD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2200" b="1">
                <a:latin typeface="TW Cen MT"/>
                <a:cs typeface="Arial"/>
              </a:rPr>
              <a:t>4 – Consistency and Standards</a:t>
            </a:r>
          </a:p>
          <a:p>
            <a:pPr marL="0" indent="0">
              <a:buNone/>
            </a:pPr>
            <a:endParaRPr lang="en-US" sz="2200" b="1">
              <a:latin typeface="TW Cen MT"/>
              <a:cs typeface="Arial"/>
            </a:endParaRPr>
          </a:p>
          <a:p>
            <a:pPr marL="0" indent="0">
              <a:buNone/>
            </a:pPr>
            <a:r>
              <a:rPr lang="en-US" sz="1800" b="1">
                <a:latin typeface="TW Cen MT"/>
                <a:cs typeface="Arial"/>
              </a:rPr>
              <a:t>Why?</a:t>
            </a:r>
          </a:p>
          <a:p>
            <a:r>
              <a:rPr lang="en-US" sz="1800">
                <a:latin typeface="TW Cen MT"/>
                <a:cs typeface="Arial"/>
              </a:rPr>
              <a:t>Website doesn’t follow a set of fixed rules;</a:t>
            </a:r>
          </a:p>
          <a:p>
            <a:r>
              <a:rPr lang="en-US" sz="1800">
                <a:latin typeface="TW Cen MT"/>
                <a:cs typeface="Arial"/>
              </a:rPr>
              <a:t> The lack of consistency, makes the website unpredictable;</a:t>
            </a:r>
          </a:p>
          <a:p>
            <a:endParaRPr lang="en-US" sz="1800">
              <a:latin typeface="TW Cen MT"/>
              <a:cs typeface="Arial"/>
            </a:endParaRPr>
          </a:p>
          <a:p>
            <a:pPr marL="0" indent="0">
              <a:buNone/>
            </a:pPr>
            <a:r>
              <a:rPr lang="en-US" sz="1800" b="1">
                <a:latin typeface="TW Cen MT"/>
                <a:cs typeface="Arial"/>
              </a:rPr>
              <a:t>Severity: 2 </a:t>
            </a:r>
            <a:r>
              <a:rPr lang="en-US" sz="1800">
                <a:latin typeface="TW Cen MT"/>
                <a:cs typeface="Arial"/>
              </a:rPr>
              <a:t>-</a:t>
            </a:r>
            <a:r>
              <a:rPr lang="en-US" sz="1800" b="1">
                <a:latin typeface="TW Cen MT"/>
                <a:cs typeface="Arial"/>
              </a:rPr>
              <a:t> </a:t>
            </a:r>
            <a:r>
              <a:rPr lang="en-US" sz="1800">
                <a:latin typeface="TW Cen MT"/>
                <a:cs typeface="Arial"/>
              </a:rPr>
              <a:t>Minor usability problem</a:t>
            </a:r>
          </a:p>
          <a:p>
            <a:pPr marL="0" indent="0">
              <a:buNone/>
            </a:pPr>
            <a:endParaRPr lang="en-US" b="1">
              <a:latin typeface="TW Cen MT"/>
              <a:cs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AC09CA5-FB7E-2318-DC4A-E1A280B31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031"/>
          <a:stretch/>
        </p:blipFill>
        <p:spPr>
          <a:xfrm>
            <a:off x="6206069" y="937382"/>
            <a:ext cx="2014387" cy="2319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FE5690D4-2774-4ADF-6832-8E69FB49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650" y="937382"/>
            <a:ext cx="2941328" cy="2319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69EA05-ACA2-F727-C585-C6F2E3E34709}"/>
              </a:ext>
            </a:extLst>
          </p:cNvPr>
          <p:cNvSpPr txBox="1">
            <a:spLocks/>
          </p:cNvSpPr>
          <p:nvPr/>
        </p:nvSpPr>
        <p:spPr>
          <a:xfrm>
            <a:off x="1141412" y="618518"/>
            <a:ext cx="589438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W Cen MT"/>
              </a:rPr>
              <a:t>heuristic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00669-3CDC-AFBD-0013-DF45AFF36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069" y="3618968"/>
            <a:ext cx="2608747" cy="2244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B4E93B-F1CB-879A-5909-B282BB0FF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736" y="3618968"/>
            <a:ext cx="2376242" cy="2244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DBC16-850D-C8A1-60AF-54E8FB7E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195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70202D92-9B20-1D4F-723F-2442E4578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6800"/>
          <a:stretch/>
        </p:blipFill>
        <p:spPr>
          <a:xfrm>
            <a:off x="6391657" y="1887794"/>
            <a:ext cx="4655075" cy="3065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29DD741-50BA-BC36-CD3A-F5E4AA1A1404}"/>
              </a:ext>
            </a:extLst>
          </p:cNvPr>
          <p:cNvSpPr txBox="1">
            <a:spLocks/>
          </p:cNvSpPr>
          <p:nvPr/>
        </p:nvSpPr>
        <p:spPr>
          <a:xfrm>
            <a:off x="1141413" y="2097089"/>
            <a:ext cx="4954587" cy="4512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>
                <a:latin typeface="+mj-lt"/>
                <a:cs typeface="Arial"/>
              </a:rPr>
              <a:t>6 - Recognition Rather than Recall</a:t>
            </a:r>
          </a:p>
          <a:p>
            <a:pPr marL="0" indent="0">
              <a:buNone/>
            </a:pPr>
            <a:endParaRPr lang="en-US" sz="1800" b="1">
              <a:latin typeface="+mj-lt"/>
              <a:cs typeface="Arial"/>
            </a:endParaRPr>
          </a:p>
          <a:p>
            <a:pPr marL="0" indent="0">
              <a:buNone/>
            </a:pPr>
            <a:r>
              <a:rPr lang="en-US" sz="1800" b="1">
                <a:latin typeface="+mj-lt"/>
                <a:cs typeface="Arial"/>
              </a:rPr>
              <a:t>Why? </a:t>
            </a:r>
          </a:p>
          <a:p>
            <a:r>
              <a:rPr lang="en-US" sz="1800">
                <a:latin typeface="+mj-lt"/>
                <a:cs typeface="Arial"/>
              </a:rPr>
              <a:t>Information isn’t easily retrievable</a:t>
            </a:r>
          </a:p>
          <a:p>
            <a:r>
              <a:rPr lang="en-US" sz="1800">
                <a:latin typeface="+mj-lt"/>
                <a:cs typeface="Arial"/>
              </a:rPr>
              <a:t>User will need to memorize the structure of the interface to navigate properly</a:t>
            </a:r>
          </a:p>
          <a:p>
            <a:r>
              <a:rPr lang="en-US" sz="1800">
                <a:latin typeface="+mj-lt"/>
                <a:cs typeface="Arial"/>
              </a:rPr>
              <a:t>They way information is displayed isn’t intuitive for the user</a:t>
            </a:r>
          </a:p>
          <a:p>
            <a:pPr marL="0" indent="0">
              <a:buNone/>
            </a:pPr>
            <a:endParaRPr lang="en-US" sz="1800">
              <a:latin typeface="+mj-lt"/>
              <a:cs typeface="Arial"/>
            </a:endParaRPr>
          </a:p>
          <a:p>
            <a:pPr marL="0" indent="0">
              <a:buNone/>
            </a:pPr>
            <a:r>
              <a:rPr lang="en-US" sz="1800" b="1">
                <a:latin typeface="+mj-lt"/>
                <a:cs typeface="Arial"/>
              </a:rPr>
              <a:t>Severity: 2 </a:t>
            </a:r>
            <a:r>
              <a:rPr lang="en-US" sz="1800">
                <a:latin typeface="+mj-lt"/>
                <a:cs typeface="Arial"/>
              </a:rPr>
              <a:t>-</a:t>
            </a:r>
            <a:r>
              <a:rPr lang="en-US" sz="1800" b="1">
                <a:latin typeface="+mj-lt"/>
                <a:cs typeface="Arial"/>
              </a:rPr>
              <a:t> </a:t>
            </a:r>
            <a:r>
              <a:rPr lang="en-US" sz="1800">
                <a:latin typeface="+mj-lt"/>
                <a:cs typeface="Arial"/>
              </a:rPr>
              <a:t>Minor usability problem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8118EA17-3542-0767-0FFB-FA4606A5BA16}"/>
              </a:ext>
            </a:extLst>
          </p:cNvPr>
          <p:cNvSpPr txBox="1">
            <a:spLocks/>
          </p:cNvSpPr>
          <p:nvPr/>
        </p:nvSpPr>
        <p:spPr>
          <a:xfrm>
            <a:off x="1141412" y="618518"/>
            <a:ext cx="589438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W Cen MT"/>
              </a:rPr>
              <a:t>heuristic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64B06-5651-9C53-8992-9D0D5CB8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516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2C07-FE48-48F4-57F2-B671A4D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>
                <a:latin typeface="TW Cen MT"/>
                <a:cs typeface="Arial"/>
              </a:rPr>
              <a:t>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9A4F-5495-1147-4DB1-AB05D77AF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250244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>
                <a:latin typeface="+mj-lt"/>
                <a:cs typeface="Arial"/>
              </a:rPr>
              <a:t>7 - Flexibility and Efficiency of Use</a:t>
            </a:r>
          </a:p>
          <a:p>
            <a:pPr marL="0" indent="0">
              <a:buNone/>
            </a:pPr>
            <a:endParaRPr lang="en-US" sz="1900" b="1">
              <a:latin typeface="+mj-lt"/>
              <a:cs typeface="Arial"/>
            </a:endParaRPr>
          </a:p>
          <a:p>
            <a:pPr marL="0" indent="0">
              <a:buNone/>
            </a:pPr>
            <a:r>
              <a:rPr lang="en-US" sz="1800" b="1">
                <a:latin typeface="+mj-lt"/>
                <a:cs typeface="Arial"/>
              </a:rPr>
              <a:t>Why?</a:t>
            </a:r>
          </a:p>
          <a:p>
            <a:r>
              <a:rPr lang="en-US" sz="1800">
                <a:latin typeface="+mj-lt"/>
                <a:cs typeface="Arial"/>
              </a:rPr>
              <a:t>Navigation is complicated</a:t>
            </a:r>
          </a:p>
          <a:p>
            <a:r>
              <a:rPr lang="en-US" sz="1800">
                <a:latin typeface="+mj-lt"/>
                <a:cs typeface="Arial"/>
              </a:rPr>
              <a:t>Endless Scrolling</a:t>
            </a:r>
          </a:p>
          <a:p>
            <a:endParaRPr lang="en-US" sz="1800" b="1">
              <a:latin typeface="+mj-lt"/>
              <a:cs typeface="Arial"/>
            </a:endParaRPr>
          </a:p>
          <a:p>
            <a:pPr marL="0" indent="0">
              <a:buNone/>
            </a:pPr>
            <a:r>
              <a:rPr lang="en-US" sz="1800" b="1">
                <a:latin typeface="+mj-lt"/>
                <a:cs typeface="Arial"/>
              </a:rPr>
              <a:t>Severity: 3</a:t>
            </a:r>
            <a:r>
              <a:rPr lang="en-US" sz="1800">
                <a:latin typeface="+mj-lt"/>
                <a:cs typeface="Arial"/>
              </a:rPr>
              <a:t> - Major usability problem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8C60A9-73F1-4BEB-AF53-958FC0D99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26"/>
          <a:stretch/>
        </p:blipFill>
        <p:spPr>
          <a:xfrm>
            <a:off x="8984609" y="2530229"/>
            <a:ext cx="2594681" cy="1833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132D3F2-45DB-A24D-D437-705A4298B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95" b="4314"/>
          <a:stretch/>
        </p:blipFill>
        <p:spPr>
          <a:xfrm>
            <a:off x="8984609" y="890436"/>
            <a:ext cx="2060588" cy="1455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F8D9A-FD85-0FC8-3B71-F0E934F59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367" y="1330120"/>
            <a:ext cx="1791340" cy="1832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2E15F-80A2-5365-A90B-261DF5FD3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367" y="3695122"/>
            <a:ext cx="1791340" cy="1870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5D19A1-93F9-0CF4-8809-A18ADA797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609" y="4547399"/>
            <a:ext cx="1831222" cy="1833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035FB-6E7D-E0C0-9360-2DD3DC62F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9861" y="118752"/>
            <a:ext cx="160201" cy="64819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7C218-A057-52E8-4878-6AD92F2DA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0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3A46D4F5-BFCE-E909-032B-A6C3BA57C4AA}"/>
              </a:ext>
            </a:extLst>
          </p:cNvPr>
          <p:cNvSpPr txBox="1">
            <a:spLocks/>
          </p:cNvSpPr>
          <p:nvPr/>
        </p:nvSpPr>
        <p:spPr>
          <a:xfrm>
            <a:off x="1141412" y="618518"/>
            <a:ext cx="589438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9A4F-5495-1147-4DB1-AB05D77AF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5341684" cy="384041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b="1"/>
              <a:t>8 - Aesthetic and Minimalist Design</a:t>
            </a:r>
            <a:endParaRPr lang="en-US" sz="2800"/>
          </a:p>
          <a:p>
            <a:pPr marL="0">
              <a:lnSpc>
                <a:spcPct val="110000"/>
              </a:lnSpc>
            </a:pPr>
            <a:endParaRPr lang="en-US" sz="1700" b="1"/>
          </a:p>
          <a:p>
            <a:pPr marL="0" indent="0">
              <a:lnSpc>
                <a:spcPct val="110000"/>
              </a:lnSpc>
              <a:buNone/>
            </a:pPr>
            <a:r>
              <a:rPr lang="en-US" sz="2300" b="1"/>
              <a:t>Why?</a:t>
            </a:r>
          </a:p>
          <a:p>
            <a:pPr>
              <a:lnSpc>
                <a:spcPct val="110000"/>
              </a:lnSpc>
            </a:pPr>
            <a:r>
              <a:rPr lang="en-US" sz="2300"/>
              <a:t>Overwhelming information and redundancy throughout the site;</a:t>
            </a:r>
          </a:p>
          <a:p>
            <a:pPr>
              <a:lnSpc>
                <a:spcPct val="110000"/>
              </a:lnSpc>
            </a:pPr>
            <a:r>
              <a:rPr lang="en-US" sz="2300"/>
              <a:t>Repetition of information;</a:t>
            </a:r>
          </a:p>
          <a:p>
            <a:pPr>
              <a:lnSpc>
                <a:spcPct val="110000"/>
              </a:lnSpc>
            </a:pPr>
            <a:r>
              <a:rPr lang="en-US" sz="2300"/>
              <a:t>Design resembling a newspaper adds to the cluttered interface rather than achieving a minimalist look.</a:t>
            </a:r>
            <a:br>
              <a:rPr lang="en-US" sz="2300"/>
            </a:br>
            <a:endParaRPr lang="en-US" sz="2300"/>
          </a:p>
          <a:p>
            <a:pPr marL="0" indent="0">
              <a:lnSpc>
                <a:spcPct val="110000"/>
              </a:lnSpc>
              <a:buNone/>
            </a:pPr>
            <a:r>
              <a:rPr lang="en-US" sz="2300" b="1"/>
              <a:t>Severity: 3 </a:t>
            </a:r>
            <a:r>
              <a:rPr lang="en-US" sz="2300"/>
              <a:t>-</a:t>
            </a:r>
            <a:r>
              <a:rPr lang="en-US" sz="2300" b="1"/>
              <a:t> </a:t>
            </a:r>
            <a:r>
              <a:rPr lang="en-US" sz="2300"/>
              <a:t>Major usability problem</a:t>
            </a:r>
          </a:p>
          <a:p>
            <a:pPr>
              <a:lnSpc>
                <a:spcPct val="110000"/>
              </a:lnSpc>
            </a:pPr>
            <a:endParaRPr lang="en-US" sz="1700" b="1"/>
          </a:p>
          <a:p>
            <a:pPr>
              <a:lnSpc>
                <a:spcPct val="110000"/>
              </a:lnSpc>
            </a:pPr>
            <a:endParaRPr lang="en-US" sz="17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3066D-3FDF-FAFE-A38E-D2D3098C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20" y="1569339"/>
            <a:ext cx="3086609" cy="1953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E0E5F-B5C9-8B15-7DFB-045979ED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20" y="3767156"/>
            <a:ext cx="3086609" cy="1827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7F1E4-C0EA-BE5C-8377-0263EB45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418E-1D1A-4136-8A60-E4EE38DB60D6}" type="slidenum">
              <a:rPr lang="pt-PT" smtClean="0"/>
              <a:t>9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02F34-81A7-6A44-7F0B-C80EC293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425" y="2097088"/>
            <a:ext cx="1679566" cy="2590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9238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43A2039014A74A82171A786927D584" ma:contentTypeVersion="4" ma:contentTypeDescription="Create a new document." ma:contentTypeScope="" ma:versionID="64359da38dd9d3251dc34b26a91ff06e">
  <xsd:schema xmlns:xsd="http://www.w3.org/2001/XMLSchema" xmlns:xs="http://www.w3.org/2001/XMLSchema" xmlns:p="http://schemas.microsoft.com/office/2006/metadata/properties" xmlns:ns3="c9155701-7324-43ba-bcae-b8d86fd719f0" targetNamespace="http://schemas.microsoft.com/office/2006/metadata/properties" ma:root="true" ma:fieldsID="53acd8dacc9d241d8ed23f54d6c9a901" ns3:_="">
    <xsd:import namespace="c9155701-7324-43ba-bcae-b8d86fd719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155701-7324-43ba-bcae-b8d86fd719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E028FD-71CA-4592-8F9A-7AEFE8D27993}">
  <ds:schemaRefs>
    <ds:schemaRef ds:uri="c9155701-7324-43ba-bcae-b8d86fd719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58F5954-DFAE-4389-85FC-2BADA2B0D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45139F-8AFC-4E0E-B009-EFD19E30BBCC}">
  <ds:schemaRefs>
    <ds:schemaRef ds:uri="c9155701-7324-43ba-bcae-b8d86fd719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713</Words>
  <Application>Microsoft Office PowerPoint</Application>
  <PresentationFormat>Ecrã Panorâmico</PresentationFormat>
  <Paragraphs>148</Paragraphs>
  <Slides>17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2" baseType="lpstr">
      <vt:lpstr>Arial</vt:lpstr>
      <vt:lpstr>Calibri</vt:lpstr>
      <vt:lpstr>TW Cen MT</vt:lpstr>
      <vt:lpstr>TW Cen MT</vt:lpstr>
      <vt:lpstr>Circuit</vt:lpstr>
      <vt:lpstr>ZeroZero.pt</vt:lpstr>
      <vt:lpstr>What is zerozero?</vt:lpstr>
      <vt:lpstr>WHY DID WE CHOOSE “ZEROZERO”</vt:lpstr>
      <vt:lpstr>The process</vt:lpstr>
      <vt:lpstr>heuristic</vt:lpstr>
      <vt:lpstr>Apresentação do PowerPoint</vt:lpstr>
      <vt:lpstr>Apresentação do PowerPoint</vt:lpstr>
      <vt:lpstr>heuristic</vt:lpstr>
      <vt:lpstr>Apresentação do PowerPoint</vt:lpstr>
      <vt:lpstr>Severity table</vt:lpstr>
      <vt:lpstr>Cognitive walkthrough</vt:lpstr>
      <vt:lpstr>First step – find out where to go</vt:lpstr>
      <vt:lpstr>Second step – Choose the competiton </vt:lpstr>
      <vt:lpstr>THIRD-STEP – choose THE COMPETITION YEAR</vt:lpstr>
      <vt:lpstr>Fourth step – Find Portugal </vt:lpstr>
      <vt:lpstr>FIFTH STEP – check the squad</vt:lpstr>
      <vt:lpstr>Positive aspects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Gomes</dc:creator>
  <cp:lastModifiedBy>Bruno Gomes</cp:lastModifiedBy>
  <cp:revision>1</cp:revision>
  <dcterms:created xsi:type="dcterms:W3CDTF">2024-03-03T17:30:50Z</dcterms:created>
  <dcterms:modified xsi:type="dcterms:W3CDTF">2024-03-05T22:42:40Z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0x0101000643A2039014A74A82171A786927D584</vt:lpwstr>
  </property>
</Properties>
</file>